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68" r:id="rId2"/>
    <p:sldId id="258" r:id="rId3"/>
    <p:sldId id="269" r:id="rId4"/>
    <p:sldId id="270" r:id="rId5"/>
    <p:sldId id="272" r:id="rId6"/>
    <p:sldId id="291" r:id="rId7"/>
    <p:sldId id="275" r:id="rId8"/>
    <p:sldId id="292" r:id="rId9"/>
    <p:sldId id="276" r:id="rId10"/>
    <p:sldId id="277" r:id="rId11"/>
    <p:sldId id="278" r:id="rId12"/>
    <p:sldId id="279" r:id="rId13"/>
    <p:sldId id="293" r:id="rId14"/>
    <p:sldId id="284" r:id="rId15"/>
    <p:sldId id="285" r:id="rId16"/>
    <p:sldId id="294" r:id="rId17"/>
    <p:sldId id="287" r:id="rId18"/>
    <p:sldId id="288" r:id="rId19"/>
    <p:sldId id="295" r:id="rId20"/>
    <p:sldId id="300" r:id="rId21"/>
    <p:sldId id="311" r:id="rId22"/>
    <p:sldId id="296" r:id="rId23"/>
    <p:sldId id="301" r:id="rId24"/>
    <p:sldId id="297" r:id="rId25"/>
    <p:sldId id="298" r:id="rId26"/>
    <p:sldId id="299" r:id="rId27"/>
    <p:sldId id="302" r:id="rId28"/>
    <p:sldId id="303" r:id="rId29"/>
    <p:sldId id="289" r:id="rId30"/>
    <p:sldId id="290" r:id="rId31"/>
    <p:sldId id="266" r:id="rId32"/>
    <p:sldId id="309" r:id="rId33"/>
    <p:sldId id="26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421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5709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445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7148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854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8725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957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1684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161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1472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35891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6413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910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26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51834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366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355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1469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415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523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745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7436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972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5585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035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164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035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8949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137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508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240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5012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0342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7235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82263-F419-45FB-A496-24B08E9BD5EF}" type="datetime1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1142C-28FA-4594-B427-E835A0EFB54B}" type="datetime1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C87AF-DA9E-4E00-8762-4B0BD516162F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831F1-5CF9-41D4-9A49-B94DC94237F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3338E-410A-4889-9DFB-0687A37D0A00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8535-FCE1-4523-92E2-F40E3D5C5DD7}" type="datetime1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E4A33-DB6F-4FB4-B974-5C80CB318582}" type="datetime1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699CA03-541B-43E4-8B5F-E93FE65B36FA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SPMP__Template.doc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Function__Point__Metric__Safe__Home__Software.xl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Function__Point__Metric__Spell__Checker__Software.xl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1262" y="168386"/>
            <a:ext cx="10890738" cy="19120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(ESC501)</a:t>
            </a:r>
            <a:b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Project Planning &amp; Project 				  Estimation Techniques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200" y="2080449"/>
            <a:ext cx="9896764" cy="440405"/>
          </a:xfrm>
        </p:spPr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Prof. Poulami Dutta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467D242-BDD6-48CB-A402-294E457169C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 Planning</a:t>
            </a:r>
          </a:p>
        </p:txBody>
      </p:sp>
      <p:sp>
        <p:nvSpPr>
          <p:cNvPr id="1229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322388"/>
            <a:ext cx="10707858" cy="5078411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utmost care and attention since commitment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unrealistic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resource estimates result in schedule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slippage.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Delays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cause customer dissatisfaction and adversely affect team morale.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can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cause project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failure.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projects, it is very much difficult to make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plans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part of this difficulty is due to the fact that the proper parameters,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project, project staff, etc. may change during the span of the project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overcome this problem, sometimes project managers undertake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stages. </a:t>
            </a:r>
          </a:p>
          <a:p>
            <a:pPr lvl="1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Protects from making commitments too early.</a:t>
            </a:r>
          </a:p>
          <a:p>
            <a:pPr lvl="1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staggered planning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known as </a:t>
            </a:r>
            <a:r>
              <a:rPr lang="en-US" sz="6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Window Planning </a:t>
            </a:r>
            <a:endParaRPr lang="en-US" sz="6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Starts with an initial plan,</a:t>
            </a: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is planned accurately in the successive stages,</a:t>
            </a:r>
          </a:p>
          <a:p>
            <a:pPr lvl="2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completion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every phase, the project managers can plan each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subsequent phase </a:t>
            </a:r>
            <a:r>
              <a:rPr lang="en-US" sz="6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accurately and with increasing levels of 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confidence.</a:t>
            </a:r>
            <a:r>
              <a:rPr lang="en-US" sz="6400" dirty="0"/>
              <a:t/>
            </a:r>
            <a:br>
              <a:rPr lang="en-US" sz="6400" dirty="0"/>
            </a:br>
            <a:endParaRPr lang="en-US" sz="6400" dirty="0" smtClean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sz="1600" dirty="0" smtClean="0"/>
              <a:t> </a:t>
            </a:r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  <a:p>
            <a:pPr marL="0" indent="0" algn="just">
              <a:lnSpc>
                <a:spcPct val="150000"/>
              </a:lnSpc>
              <a:spcBef>
                <a:spcPts val="788"/>
              </a:spcBef>
              <a:buNone/>
            </a:pPr>
            <a:r>
              <a:rPr lang="en-US" sz="1600" dirty="0" smtClean="0"/>
              <a:t>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/>
              <a:t>s</a:t>
            </a:r>
            <a:endParaRPr lang="en-GB" altLang="en-US" sz="1800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B4F19-F28E-439A-B234-6CE64B3469D5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1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14AFDC8-BA2E-49C4-A31A-5F6D1D7680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11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315" name="Rectangle 1"/>
          <p:cNvSpPr>
            <a:spLocks noGrp="1" noChangeArrowheads="1"/>
          </p:cNvSpPr>
          <p:nvPr>
            <p:ph type="title"/>
          </p:nvPr>
        </p:nvSpPr>
        <p:spPr>
          <a:xfrm>
            <a:off x="337625" y="182564"/>
            <a:ext cx="11493304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SPMP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(Software Project Management Plan)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572492"/>
            <a:ext cx="10058400" cy="4267200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planning is complete:</a:t>
            </a:r>
          </a:p>
          <a:p>
            <a:pPr lvl="1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Document the plans: </a:t>
            </a:r>
          </a:p>
          <a:p>
            <a:pPr lvl="2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Software Project Management Plan(SPMP) document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2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 of different items.</a:t>
            </a:r>
          </a:p>
          <a:p>
            <a:pPr lvl="1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22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file"/>
              </a:rPr>
              <a:t>SPMP__Template.docx</a:t>
            </a:r>
            <a:endParaRPr lang="en-GB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94360" lvl="2" indent="0">
              <a:spcBef>
                <a:spcPts val="713"/>
              </a:spcBef>
              <a:buNone/>
            </a:pPr>
            <a:endParaRPr lang="en-GB" alt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BADF9-4AE0-49B9-9D28-51399F5BC9CA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19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46532BE-BC32-4AE9-BF0C-2058D3C6D60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4339" name="Rectangle 1"/>
          <p:cNvSpPr>
            <a:spLocks noGrp="1" noChangeArrowheads="1"/>
          </p:cNvSpPr>
          <p:nvPr>
            <p:ph type="title"/>
          </p:nvPr>
        </p:nvSpPr>
        <p:spPr>
          <a:xfrm>
            <a:off x="960583" y="182564"/>
            <a:ext cx="10390908" cy="1139825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 of SPMP Document</a:t>
            </a:r>
          </a:p>
        </p:txBody>
      </p:sp>
      <p:sp>
        <p:nvSpPr>
          <p:cNvPr id="143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66800" y="1440767"/>
            <a:ext cx="10058400" cy="4267200"/>
          </a:xfrm>
        </p:spPr>
        <p:txBody>
          <a:bodyPr vert="horz" lIns="18000" tIns="46800" rIns="18000" bIns="46800" rtlCol="0">
            <a:normAutofit fontScale="40000" lnSpcReduction="20000"/>
          </a:bodyPr>
          <a:lstStyle/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(Objectives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Major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Performance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Management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Technical Constraints)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Estimates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(Historical Data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Estimation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Effort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Cost, and Project Duration Estimates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alt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Resources Plan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(People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Hardware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Software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Special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Schedules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(Work Breakdown Structure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Task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Network, Gantt Chart Representation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PERT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Chart Representation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 Organization 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(Team Structure, Management Reporting)</a:t>
            </a:r>
            <a:endParaRPr lang="en-GB" alt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</a:t>
            </a: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</a:t>
            </a: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(Risk Analysis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Risk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Risk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Estimation, Abatement Procedures)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Tracking and Control Plan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4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Miscellaneous </a:t>
            </a:r>
            <a:r>
              <a:rPr lang="en-GB" altLang="en-US" sz="4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Plans 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Tailoring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Quality </a:t>
            </a:r>
            <a:r>
              <a:rPr lang="en-GB" altLang="en-US" sz="4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Assurance</a:t>
            </a:r>
            <a:r>
              <a:rPr lang="en-GB" altLang="en-US" sz="4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20040" lvl="1" indent="0">
              <a:spcBef>
                <a:spcPts val="525"/>
              </a:spcBef>
              <a:buNone/>
            </a:pP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4642-8F87-4B20-9FBB-70B83947A7F1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23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69455"/>
            <a:ext cx="10058400" cy="11637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Metrics For Software Project Size Estimation </a:t>
            </a:r>
            <a:b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46" y="1267692"/>
            <a:ext cx="10058400" cy="4267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a problem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obviously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the number of bytes that the source code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occupies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neither is it the byte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of the executable code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size is a measure of the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complexity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the effort and time required to develop the product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Currently two metrics are popularly being used widely to estimate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size: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code (LOC) and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(FP)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8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4D0AD5D-CA6F-4CDA-BE65-ED89BBD25BB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945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Size Metrics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872837" y="1322389"/>
            <a:ext cx="10058400" cy="4267200"/>
          </a:xfrm>
        </p:spPr>
        <p:txBody>
          <a:bodyPr vert="horz" lIns="18000" tIns="46800" rIns="18000" bIns="46800" rtlCol="0">
            <a:normAutofit fontScale="77500" lnSpcReduction="20000"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LOC (Lines of Code):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Simplest and most widely used metric.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Comments and blank lines </a:t>
            </a:r>
            <a:r>
              <a:rPr lang="en-GB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should </a:t>
            </a: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be counted</a:t>
            </a:r>
            <a:r>
              <a:rPr lang="en-GB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size is estimated by counting the number of source instructions in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developed program.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estimation of the LOC count at the beginning of a project is</a:t>
            </a:r>
            <a:b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usually divide the problem into modules, and each module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into submodules 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so on, until the sizes of the different leaf-level modules can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 approximately predicted.</a:t>
            </a:r>
          </a:p>
          <a:p>
            <a:pPr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estimation of the lowest level modules,</a:t>
            </a:r>
            <a:b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arrive at the total size </a:t>
            </a:r>
            <a:r>
              <a:rPr lang="en-US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estimation.</a:t>
            </a:r>
          </a:p>
          <a:p>
            <a:pPr>
              <a:spcBef>
                <a:spcPts val="713"/>
              </a:spcBef>
              <a:buFont typeface="Wingdings" panose="05000000000000000000" pitchFamily="2" charset="2"/>
              <a:buChar char="Ø"/>
              <a:defRPr/>
            </a:pP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60543-CA5D-4C8C-84D4-1A483E2D8291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1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AA5C504-3031-4D84-8362-C17A00ECAB2B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048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 of Using LOC</a:t>
            </a: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40691" y="1322389"/>
            <a:ext cx="10058400" cy="4267200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can vary with coding style.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Focuses on coding activity alone.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Correlates poorly with quality and efficiency of code.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Penalizes higher level programming languages, code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reuse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etc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Measures lexical/textual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only.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not address the issues of structural or logical complexity.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estimate LOC from problem description.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not useful for project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planning.</a:t>
            </a:r>
            <a:endParaRPr lang="en-GB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613"/>
              </a:spcBef>
            </a:pP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93A63-0746-4613-A07A-7E3394845A7C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57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(FP)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was first proposed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Albrecht in early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80's.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 can be used to: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Estimate the cost of effort required to design, code and test the software,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 the number of errors that will be encountered during testing,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Forecast the number of components and/or the number of projected source lines.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FPs are derived using an empirical relationship based on countable measures of software’s information domain and assessment of its quality.</a:t>
            </a:r>
          </a:p>
          <a:p>
            <a:endParaRPr lang="en-GB" altLang="en-US" sz="1800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83061FF-06F5-4049-B508-5615CEAE5D1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2531" name="Rectangle 1"/>
          <p:cNvSpPr>
            <a:spLocks noGrp="1" noChangeArrowheads="1"/>
          </p:cNvSpPr>
          <p:nvPr>
            <p:ph type="title"/>
          </p:nvPr>
        </p:nvSpPr>
        <p:spPr>
          <a:xfrm>
            <a:off x="140678" y="182564"/>
            <a:ext cx="11774658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– Information Domain Values (IDVs)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53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59164" y="1175328"/>
            <a:ext cx="10058400" cy="4267200"/>
          </a:xfrm>
        </p:spPr>
        <p:txBody>
          <a:bodyPr vert="horz" lIns="18000" tIns="46800" rIns="18000" bIns="46800" rtlCol="0">
            <a:normAutofit fontScale="92500" lnSpcReduction="10000"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Inputs (EIs):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set of related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inputs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counted as one input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originates from a user or is transmitted from another application.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</a:t>
            </a: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Outputs (EOs):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set of related outputs is counted as one output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derived within the application and provides information to the user.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refers to reports, screens, error messages etc.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</a:t>
            </a: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Inquiries (EQs):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user query type is counted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Internal Logical Files (ILFs):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 are logically related data and thus can be data structures or physical files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resides within the application’s boundary.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External Interface Files (EIFs): </a:t>
            </a:r>
            <a:endParaRPr lang="en-GB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transfer to other systems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Resides external to the application.</a:t>
            </a:r>
            <a:endParaRPr lang="en-GB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525"/>
              </a:spcBef>
            </a:pPr>
            <a:endParaRPr lang="en-GB" altLang="en-US" sz="2200" dirty="0"/>
          </a:p>
          <a:p>
            <a:pPr>
              <a:spcBef>
                <a:spcPts val="525"/>
              </a:spcBef>
            </a:pPr>
            <a:endParaRPr lang="en-GB" altLang="en-US" sz="2800" dirty="0"/>
          </a:p>
          <a:p>
            <a:pPr>
              <a:spcBef>
                <a:spcPts val="525"/>
              </a:spcBef>
            </a:pPr>
            <a:endParaRPr lang="en-GB" altLang="en-US" sz="3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4AD1-4CEA-4315-AF38-E4AEFD3B4DFB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82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30401" y="1270795"/>
            <a:ext cx="9005667" cy="5181599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Computing Function Points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Once the data have been collected, the following table is computed and a complexity value is associated with each count.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 develop a criteria for determining whether a particular entry is simple, average or complex.</a:t>
            </a:r>
          </a:p>
          <a:p>
            <a:pPr lvl="1">
              <a:spcBef>
                <a:spcPts val="613"/>
              </a:spcBef>
            </a:pPr>
            <a:endParaRPr lang="en-GB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12/8/2021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00378"/>
              </p:ext>
            </p:extLst>
          </p:nvPr>
        </p:nvGraphicFramePr>
        <p:xfrm>
          <a:off x="2427043" y="3380740"/>
          <a:ext cx="81280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99576327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77604939"/>
                    </a:ext>
                  </a:extLst>
                </a:gridCol>
                <a:gridCol w="593248">
                  <a:extLst>
                    <a:ext uri="{9D8B030D-6E8A-4147-A177-3AD203B41FA5}">
                      <a16:colId xmlns:a16="http://schemas.microsoft.com/office/drawing/2014/main" val="1778054506"/>
                    </a:ext>
                  </a:extLst>
                </a:gridCol>
                <a:gridCol w="1163782">
                  <a:extLst>
                    <a:ext uri="{9D8B030D-6E8A-4147-A177-3AD203B41FA5}">
                      <a16:colId xmlns:a16="http://schemas.microsoft.com/office/drawing/2014/main" val="3796484549"/>
                    </a:ext>
                  </a:extLst>
                </a:gridCol>
                <a:gridCol w="1376218">
                  <a:extLst>
                    <a:ext uri="{9D8B030D-6E8A-4147-A177-3AD203B41FA5}">
                      <a16:colId xmlns:a16="http://schemas.microsoft.com/office/drawing/2014/main" val="3681920390"/>
                    </a:ext>
                  </a:extLst>
                </a:gridCol>
                <a:gridCol w="1468582">
                  <a:extLst>
                    <a:ext uri="{9D8B030D-6E8A-4147-A177-3AD203B41FA5}">
                      <a16:colId xmlns:a16="http://schemas.microsoft.com/office/drawing/2014/main" val="14614973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54510223"/>
                    </a:ext>
                  </a:extLst>
                </a:gridCol>
                <a:gridCol w="681370">
                  <a:extLst>
                    <a:ext uri="{9D8B030D-6E8A-4147-A177-3AD203B41FA5}">
                      <a16:colId xmlns:a16="http://schemas.microsoft.com/office/drawing/2014/main" val="2180248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IDV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SIMPLE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COMPLEX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7796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EIs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388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EOs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2478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EQs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040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ILFs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30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EIFs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77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Total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5517280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593099" y="6109849"/>
            <a:ext cx="57958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56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8857672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556" name="Rectangle 2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930401" y="1219201"/>
                <a:ext cx="9005667" cy="5181599"/>
              </a:xfrm>
            </p:spPr>
            <p:txBody>
              <a:bodyPr vert="horz" lIns="18000" tIns="46800" rIns="18000" bIns="46800" rtlCol="0">
                <a:normAutofit/>
              </a:bodyPr>
              <a:lstStyle/>
              <a:p>
                <a:pPr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24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Computing Function Points</a:t>
                </a:r>
              </a:p>
              <a:p>
                <a:pPr lvl="1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endParaRPr lang="en-GB" alt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FP = Count Total x [0.65 + 0.01 x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𝐹𝑖</m:t>
                    </m:r>
                    <m:r>
                      <a:rPr lang="en-US" alt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)]</m:t>
                    </m:r>
                  </m:oMath>
                </a14:m>
                <a:r>
                  <a:rPr lang="en-GB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GB" altLang="en-US" sz="1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constants/weighing factors are empirically determined.</a:t>
                </a:r>
              </a:p>
            </p:txBody>
          </p:sp>
        </mc:Choice>
        <mc:Fallback xmlns="">
          <p:sp>
            <p:nvSpPr>
              <p:cNvPr id="23556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930401" y="1219201"/>
                <a:ext cx="9005667" cy="5181599"/>
              </a:xfrm>
              <a:blipFill>
                <a:blip r:embed="rId3"/>
                <a:stretch>
                  <a:fillRect l="-1490" t="-164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14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Intended Learning Outcomes (ILOs)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905000"/>
            <a:ext cx="10058400" cy="4411393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job responsibilities of a software project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manager.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necessary skills required in order to perform software project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essential activities of project planning.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different project related estimates performed by a project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 and suitably order those estimates.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what is meant by Sliding Window Planning.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Explain what is Software Project Management Plan (SPMP).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explain two metrics for software project size estimation.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shortcomings of function point (FP) metric.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0F44D-E41A-4FB9-9129-C3A3295761B0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556" name="Rectangle 2"/>
              <p:cNvSpPr>
                <a:spLocks noGrp="1" noChangeArrowheads="1"/>
              </p:cNvSpPr>
              <p:nvPr>
                <p:ph type="body" idx="1"/>
              </p:nvPr>
            </p:nvSpPr>
            <p:spPr>
              <a:xfrm>
                <a:off x="1826457" y="1043355"/>
                <a:ext cx="9005667" cy="5181599"/>
              </a:xfrm>
            </p:spPr>
            <p:txBody>
              <a:bodyPr vert="horz" lIns="18000" tIns="46800" rIns="18000" bIns="46800" rtlCol="0">
                <a:normAutofit/>
              </a:bodyPr>
              <a:lstStyle/>
              <a:p>
                <a:pPr lvl="1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alt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r>
                      <a:rPr lang="en-US" alt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</a:t>
                </a:r>
                <a:r>
                  <a:rPr lang="en-GB" altLang="en-US" sz="16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1 to 14) are Value Adjustment Factors (VAFs)/Technical Complexity Factors (TCFs) based on responses to the following questions. 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system require reliable backup and recovery?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specialized data communications required to transfer information to or from the application?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there distributed processing functions?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performance critical?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Will the system run in an existing, heavily utilized operational environment?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system require online data entry?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Does the online data entry require the input transaction to be built over multiple screens or operations?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 ILFs updated online?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the inputs, outputs, files or enquires complex?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internal processing complex?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code designed to be reusable?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 conversion and installation included in the design?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system designed for multiple installations in different organizations?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r>
                  <a:rPr lang="en-GB" alt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application designed to facilitate change and for ease of use by the user?</a:t>
                </a:r>
              </a:p>
              <a:p>
                <a:pPr lvl="2" algn="just">
                  <a:spcBef>
                    <a:spcPts val="613"/>
                  </a:spcBef>
                  <a:buFont typeface="Wingdings" panose="05000000000000000000" pitchFamily="2" charset="2"/>
                  <a:buChar char="Ø"/>
                </a:pPr>
                <a:endParaRPr lang="en-GB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3556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826457" y="1043355"/>
                <a:ext cx="9005667" cy="5181599"/>
              </a:xfrm>
              <a:blipFill>
                <a:blip r:embed="rId3"/>
                <a:stretch>
                  <a:fillRect t="-824" r="-115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0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46503"/>
            <a:ext cx="10058400" cy="1033657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VAFs/TCFs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056" y="1674055"/>
            <a:ext cx="9451144" cy="396709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7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B0C7C19-C732-4717-8DA5-3F926BABAEC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3555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Metric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5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119533" y="1447801"/>
            <a:ext cx="9005667" cy="5181599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Degrees of Influence for VAFs/TCFs</a:t>
            </a:r>
            <a:endParaRPr lang="en-GB" alt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of these questions is answered using a scale that ranges from 0 – 5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 – No Influence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– Incidental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– Moderate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– Average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 – Significant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5 - Essential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1A321-BCAE-4002-9F07-14B516E33656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01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Software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manages user interaction, accepting a user password to activate or deactivate the system and allows inquires on the status of security zones and various security sensors.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function displays a series of prompting messages and sends appropriate control signals to various components of the security system.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1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57758"/>
            <a:ext cx="10058400" cy="118872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Software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48972" y="2940147"/>
            <a:ext cx="1195754" cy="2574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098365" y="2940147"/>
            <a:ext cx="2250831" cy="21101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Safe Home or Interaction Function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/>
          <p:cNvCxnSpPr>
            <a:endCxn id="7" idx="1"/>
          </p:cNvCxnSpPr>
          <p:nvPr/>
        </p:nvCxnSpPr>
        <p:spPr>
          <a:xfrm>
            <a:off x="2658794" y="3125800"/>
            <a:ext cx="2769198" cy="123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658794" y="3633400"/>
            <a:ext cx="2518117" cy="4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2"/>
          </p:cNvCxnSpPr>
          <p:nvPr/>
        </p:nvCxnSpPr>
        <p:spPr>
          <a:xfrm flipV="1">
            <a:off x="2644726" y="3995224"/>
            <a:ext cx="2453639" cy="232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658794" y="4437605"/>
            <a:ext cx="2518117" cy="331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2644726" y="4861095"/>
            <a:ext cx="2912012" cy="506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026898" y="262092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567353" y="4697539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Activate/Deactivate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Content Placeholder 38"/>
          <p:cNvSpPr txBox="1">
            <a:spLocks noGrp="1"/>
          </p:cNvSpPr>
          <p:nvPr>
            <p:ph idx="1"/>
          </p:nvPr>
        </p:nvSpPr>
        <p:spPr>
          <a:xfrm>
            <a:off x="2750234" y="4165807"/>
            <a:ext cx="203981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Panic</a:t>
            </a:r>
            <a:r>
              <a:rPr lang="en-US" sz="1800" dirty="0" smtClean="0"/>
              <a:t>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97368" y="3230929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Zone Inquiry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475914" y="3682753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r>
              <a:rPr lang="en-US" dirty="0" smtClean="0"/>
              <a:t> Inquiry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9394874" y="1467421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9481624" y="3125800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9481624" y="4866460"/>
            <a:ext cx="2025748" cy="11794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Monitoring &amp; Response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Sub-System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6610056" y="1645921"/>
            <a:ext cx="2801230" cy="136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7" idx="7"/>
          </p:cNvCxnSpPr>
          <p:nvPr/>
        </p:nvCxnSpPr>
        <p:spPr>
          <a:xfrm flipV="1">
            <a:off x="7019569" y="2158997"/>
            <a:ext cx="2391717" cy="1090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7265961" y="3560684"/>
            <a:ext cx="2215663" cy="7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V="1">
            <a:off x="7274754" y="4052085"/>
            <a:ext cx="2206870" cy="59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endCxn id="44" idx="1"/>
          </p:cNvCxnSpPr>
          <p:nvPr/>
        </p:nvCxnSpPr>
        <p:spPr>
          <a:xfrm>
            <a:off x="7159282" y="4603276"/>
            <a:ext cx="2322342" cy="852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6893169" y="4852599"/>
            <a:ext cx="2588455" cy="985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794695" y="179458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US" dirty="0" smtClean="0"/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145191" y="2620928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Zone Setting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230793" y="3166676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Messages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554643" y="3673410"/>
            <a:ext cx="165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  <a:r>
              <a:rPr lang="en-US" dirty="0" smtClean="0"/>
              <a:t> status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7229620" y="4399616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Activate/Deactivate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064912" y="5620725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Alarm</a:t>
            </a:r>
            <a:r>
              <a:rPr lang="en-US" dirty="0" smtClean="0"/>
              <a:t> Alert</a:t>
            </a:r>
            <a:endParaRPr lang="en-US" dirty="0"/>
          </a:p>
        </p:txBody>
      </p:sp>
      <p:cxnSp>
        <p:nvCxnSpPr>
          <p:cNvPr id="74" name="Straight Connector 73"/>
          <p:cNvCxnSpPr/>
          <p:nvPr/>
        </p:nvCxnSpPr>
        <p:spPr>
          <a:xfrm flipV="1">
            <a:off x="3917851" y="5772370"/>
            <a:ext cx="3705666" cy="33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3917851" y="6242466"/>
            <a:ext cx="3804140" cy="59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4236507" y="5861286"/>
            <a:ext cx="3335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Configuration Data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Straight Arrow Connector 80"/>
          <p:cNvCxnSpPr>
            <a:endCxn id="7" idx="4"/>
          </p:cNvCxnSpPr>
          <p:nvPr/>
        </p:nvCxnSpPr>
        <p:spPr>
          <a:xfrm flipV="1">
            <a:off x="6221146" y="5050301"/>
            <a:ext cx="2635" cy="714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3434277" y="5310235"/>
            <a:ext cx="2700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Password,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r>
              <a:rPr lang="en-US" dirty="0" smtClean="0"/>
              <a:t>, ……..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6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3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35" grpId="0"/>
      <p:bldP spid="38" grpId="0"/>
      <p:bldP spid="39" grpId="0" build="p"/>
      <p:bldP spid="40" grpId="0"/>
      <p:bldP spid="41" grpId="0"/>
      <p:bldP spid="42" grpId="0" animBg="1"/>
      <p:bldP spid="43" grpId="0" animBg="1"/>
      <p:bldP spid="44" grpId="0" animBg="1"/>
      <p:bldP spid="66" grpId="0"/>
      <p:bldP spid="67" grpId="0"/>
      <p:bldP spid="68" grpId="0"/>
      <p:bldP spid="69" grpId="0"/>
      <p:bldP spid="70" grpId="0"/>
      <p:bldP spid="71" grpId="0"/>
      <p:bldP spid="76" grpId="0"/>
      <p:bldP spid="8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818" y="457518"/>
            <a:ext cx="11573163" cy="1188720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I: Safe Home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(Computing FP)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Function__Point__Metric__Safe__Home__Software.xls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8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spell-checker accepts as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input, a document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and an optional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file.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spell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checker lists all words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are not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either of these files.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query the number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words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spelling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errors which are found at any stage during the processing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6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7622"/>
            <a:ext cx="10058400" cy="118872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196342"/>
            <a:ext cx="10058400" cy="497585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 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066800" y="1769810"/>
            <a:ext cx="10512083" cy="4304479"/>
            <a:chOff x="1350498" y="1825228"/>
            <a:chExt cx="10512083" cy="4304479"/>
          </a:xfrm>
        </p:grpSpPr>
        <p:sp>
          <p:nvSpPr>
            <p:cNvPr id="6" name="Rectangle 5"/>
            <p:cNvSpPr/>
            <p:nvPr/>
          </p:nvSpPr>
          <p:spPr>
            <a:xfrm>
              <a:off x="1350498" y="2067951"/>
              <a:ext cx="1730327" cy="34887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570807" y="2544788"/>
              <a:ext cx="2349304" cy="22789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Spell Checker or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Interaction</a:t>
              </a:r>
              <a:r>
                <a:rPr lang="en-US" dirty="0" smtClean="0"/>
                <a:t> Function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132254" y="2067950"/>
              <a:ext cx="1730327" cy="34887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User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0" name="Straight Arrow Connector 9"/>
            <p:cNvCxnSpPr>
              <a:endCxn id="7" idx="1"/>
            </p:cNvCxnSpPr>
            <p:nvPr/>
          </p:nvCxnSpPr>
          <p:spPr>
            <a:xfrm>
              <a:off x="3066757" y="2194560"/>
              <a:ext cx="2848098" cy="6839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3080825" y="3108960"/>
              <a:ext cx="2489982" cy="3994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3080825" y="3914399"/>
              <a:ext cx="2510216" cy="5573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3080825" y="4550493"/>
              <a:ext cx="2879494" cy="8639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7301134" y="2264898"/>
              <a:ext cx="2831120" cy="4501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7920111" y="3725010"/>
              <a:ext cx="22121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7" idx="5"/>
            </p:cNvCxnSpPr>
            <p:nvPr/>
          </p:nvCxnSpPr>
          <p:spPr>
            <a:xfrm>
              <a:off x="7576063" y="4490007"/>
              <a:ext cx="2556191" cy="8697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V="1">
              <a:off x="4892626" y="5479429"/>
              <a:ext cx="3705666" cy="330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4912554" y="6070144"/>
              <a:ext cx="3804140" cy="5956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5195079" y="5619591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System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Configuration</a:t>
              </a:r>
              <a:r>
                <a:rPr lang="en-US" dirty="0" smtClean="0"/>
                <a:t> Data</a:t>
              </a:r>
              <a:endParaRPr lang="en-US" dirty="0"/>
            </a:p>
          </p:txBody>
        </p:sp>
        <p:cxnSp>
          <p:nvCxnSpPr>
            <p:cNvPr id="34" name="Straight Arrow Connector 33"/>
            <p:cNvCxnSpPr>
              <a:endCxn id="7" idx="4"/>
            </p:cNvCxnSpPr>
            <p:nvPr/>
          </p:nvCxnSpPr>
          <p:spPr>
            <a:xfrm flipV="1">
              <a:off x="6745459" y="4823754"/>
              <a:ext cx="0" cy="6761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859847" y="1901184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Document</a:t>
              </a:r>
              <a:r>
                <a:rPr lang="en-US" dirty="0" smtClean="0"/>
                <a:t> File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612488" y="2679809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Personal</a:t>
              </a:r>
              <a:r>
                <a:rPr lang="en-US" dirty="0" smtClean="0"/>
                <a:t>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Directory</a:t>
              </a:r>
              <a:r>
                <a:rPr lang="en-US" dirty="0" smtClean="0"/>
                <a:t> File</a:t>
              </a:r>
              <a:endParaRPr lang="en-US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576730" y="3470679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Errors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found</a:t>
              </a:r>
              <a:r>
                <a:rPr lang="en-US" dirty="0" smtClean="0"/>
                <a:t> Inquiry</a:t>
              </a:r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668325" y="4380034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Word 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process</a:t>
              </a:r>
              <a:r>
                <a:rPr lang="en-US" dirty="0" smtClean="0"/>
                <a:t> Inquiry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49331" y="1825228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#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words</a:t>
              </a:r>
              <a:r>
                <a:rPr lang="en-US" dirty="0" smtClean="0"/>
                <a:t> processed message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141087" y="2822206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#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errors</a:t>
              </a:r>
              <a:r>
                <a:rPr lang="en-US" dirty="0" smtClean="0"/>
                <a:t> message</a:t>
              </a:r>
              <a:endParaRPr lang="en-US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267569" y="4120675"/>
              <a:ext cx="33352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Misspelt words report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755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73" y="457518"/>
            <a:ext cx="11979563" cy="118872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II: Spell Checker Software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(Computing FP)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 action="ppaction://hlinkfile"/>
              </a:rPr>
              <a:t>Function__Point__Metric__Spell__Checker__Software.xls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BED3A49D-8564-47BD-96A9-C6A6921FBE0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457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(CONT.)</a:t>
            </a:r>
          </a:p>
        </p:txBody>
      </p:sp>
      <p:sp>
        <p:nvSpPr>
          <p:cNvPr id="2458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Suffers from a major drawback: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a function is considered to be independent of its complexity.</a:t>
            </a:r>
          </a:p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 function point metric: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Feature Point metric: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considers an extra parameter: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Algorithm Complexity.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155D8-3122-4224-A0F8-C68EC927F992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41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FD09A7C-A3F1-4D9F-8786-3E1A4416557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09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 of this Lecture</a:t>
            </a:r>
          </a:p>
        </p:txBody>
      </p:sp>
      <p:sp>
        <p:nvSpPr>
          <p:cNvPr id="410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52295" y="1322389"/>
            <a:ext cx="8175625" cy="4957763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Project Planning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Cost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Estimation Models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Size Metrics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Heuristic Estimation</a:t>
            </a:r>
          </a:p>
          <a:p>
            <a:pPr lvl="1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Staffing Level Estimation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 of Schedule Compression on Cost</a:t>
            </a:r>
          </a:p>
          <a:p>
            <a:pPr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CFC1C-E096-4ED2-BE88-55283B0DB94B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2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32DE77B-2A02-4B48-92B9-ED16E9669CFF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2560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Point Metric (CONT.)</a:t>
            </a:r>
            <a:endParaRPr lang="en-GB" altLang="en-US" sz="1600" dirty="0">
              <a:solidFill>
                <a:srgbClr val="3366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60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Proponents claim: 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 is language independent.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can be easily derived from problem 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description.</a:t>
            </a:r>
            <a:endParaRPr lang="en-GB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Opponents claim: 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subjective --- Different people can come up with different estimates for the same problem.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EEBE-89DC-4E44-84D2-87923DB7EAA2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33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166" y="457518"/>
            <a:ext cx="11507372" cy="11887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(Class Assignment)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activity has been designed and developed specifically to run on tablet computers for teaching autistic children.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They are very important visual support systems for the autistic children to develop skills like getting organized, acting independently and making selections.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F81BF-C7FC-4219-BF67-4ABFD024AAC9}" type="datetime1">
              <a:rPr lang="en-US" smtClean="0"/>
              <a:t>12/8/2021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3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13" y="457518"/>
            <a:ext cx="11760590" cy="118872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IV: Payroll Application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input, amend and delete employee details.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calculate pay details from timesheet data.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to print pay-to-date details for each employee.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file of payroll details for each employee.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personnel file maintained by another system that is accessed for name and address details.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F589-04CE-4237-9C70-1E0526D887A1}" type="datetime1">
              <a:rPr lang="en-US" smtClean="0"/>
              <a:t>12/8/2021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5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5" y="333212"/>
            <a:ext cx="10747717" cy="634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74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14D40D4-FCDD-42BC-A48A-830BE260FE5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512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512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09801" y="1550989"/>
            <a:ext cx="7769225" cy="411162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software projects fail: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</a:t>
            </a:r>
            <a:r>
              <a:rPr lang="en-GB" alt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faulty </a:t>
            </a:r>
            <a:r>
              <a:rPr lang="en-GB" alt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practices: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important to learn different aspects of software project management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of software project management: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a group of engineers to work efficiently towards successful completion of a software project.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endParaRPr lang="en-GB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18343-367A-46DC-A115-92593F7D462A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04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D5D74-28F7-4EFD-9497-EB3C7892C3E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17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63514"/>
            <a:ext cx="7769225" cy="1277359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of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30401" y="1338774"/>
            <a:ext cx="8845451" cy="5290625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 the overall responsibility of steering a project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success.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 to objectively describe the job responsibilities of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manager. 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ranges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 invisible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 like building up team morale to highly visible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presentations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7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activities can be broadly classified into </a:t>
            </a:r>
            <a:endParaRPr lang="en-US" sz="7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activity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undertaken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starts to plan the activities to be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undertaken during development.</a:t>
            </a:r>
          </a:p>
          <a:p>
            <a:pPr lvl="1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monitoring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</a:p>
          <a:p>
            <a:pPr lvl="1" algn="just"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7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control activities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undertaken once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activities start with the aim of ensuring that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proceeds as per plan </a:t>
            </a:r>
            <a:r>
              <a:rPr lang="en-US" sz="7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changing the plan whenever required to cope up with the situation.</a:t>
            </a:r>
          </a:p>
          <a:p>
            <a:pPr marL="320040" lvl="1" indent="0" algn="just">
              <a:lnSpc>
                <a:spcPct val="170000"/>
              </a:lnSpc>
              <a:spcBef>
                <a:spcPts val="300"/>
              </a:spcBef>
              <a:buNone/>
            </a:pPr>
            <a:r>
              <a:rPr lang="en-US" sz="7200" dirty="0"/>
              <a:t/>
            </a:r>
            <a:br>
              <a:rPr lang="en-US" sz="7200" dirty="0"/>
            </a:br>
            <a:endParaRPr lang="en-US" sz="7200" dirty="0" smtClean="0"/>
          </a:p>
          <a:p>
            <a:pPr marL="0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endParaRPr lang="en-GB" altLang="en-US" sz="18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DD9E4-EC6C-4B67-B9BA-0F0455CD9360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8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D5D74-28F7-4EFD-9497-EB3C7892C3E4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7171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63514"/>
            <a:ext cx="9337821" cy="14065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Responsibility of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Managers (Contd.)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1" y="1676400"/>
            <a:ext cx="8175625" cy="4459288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proposal writing,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cost estimation,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staffing,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monitoring and control,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configuration management,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management, </a:t>
            </a:r>
          </a:p>
          <a:p>
            <a:pPr algn="just">
              <a:lnSpc>
                <a:spcPct val="15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Managerial report writing and presentations, etc.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12B98-BBF1-435C-8084-ABADAEF95456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5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AE5FB24-AE81-4480-A454-0FB8325EAD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Rectangle 1"/>
          <p:cNvSpPr>
            <a:spLocks noGrp="1" noChangeArrowheads="1"/>
          </p:cNvSpPr>
          <p:nvPr>
            <p:ph type="title"/>
          </p:nvPr>
        </p:nvSpPr>
        <p:spPr>
          <a:xfrm>
            <a:off x="230909" y="182564"/>
            <a:ext cx="11591636" cy="1139825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525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Skills for Software Project Management</a:t>
            </a:r>
          </a:p>
        </p:txBody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1" y="1676400"/>
            <a:ext cx="8175625" cy="4629150"/>
          </a:xfrm>
        </p:spPr>
        <p:txBody>
          <a:bodyPr vert="horz" lIns="18000" tIns="46800" rIns="18000" bIns="46800" rtlCol="0">
            <a:normAutofit fontScale="32500" lnSpcReduction="20000"/>
          </a:bodyPr>
          <a:lstStyle/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 knowledge,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qualitative judgment and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making capabilities,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grasp of the latest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 management techniques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as cost estimation, risk management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configuration management,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communication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skills and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ability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get 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done,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such as tracking and controlling the progress of the project, customer interaction,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managerial presentations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team building are largely </a:t>
            </a:r>
            <a:r>
              <a:rPr lang="en-US" sz="5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acquired through experience.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GB" altLang="en-US" dirty="0" smtClean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23A6B-9400-4782-9A39-83E03766186B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83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AE5FB24-AE81-4480-A454-0FB8325EAD7D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Rectangle 1"/>
          <p:cNvSpPr>
            <a:spLocks noGrp="1" noChangeArrowheads="1"/>
          </p:cNvSpPr>
          <p:nvPr>
            <p:ph type="title"/>
          </p:nvPr>
        </p:nvSpPr>
        <p:spPr>
          <a:xfrm>
            <a:off x="1969477" y="182565"/>
            <a:ext cx="7730149" cy="888926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525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Planning Activities</a:t>
            </a:r>
          </a:p>
        </p:txBody>
      </p:sp>
      <p:sp>
        <p:nvSpPr>
          <p:cNvPr id="1024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05165" y="869857"/>
            <a:ext cx="10799156" cy="5530944"/>
          </a:xfrm>
        </p:spPr>
        <p:txBody>
          <a:bodyPr vert="horz" lIns="18000" tIns="46800" rIns="18000" bIns="46800" rtlCol="0">
            <a:noAutofit/>
          </a:bodyPr>
          <a:lstStyle/>
          <a:p>
            <a:pPr>
              <a:lnSpc>
                <a:spcPct val="16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>
              <a:lnSpc>
                <a:spcPct val="16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What will be problem complexity in terms of the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and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required to develop the product?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much is it going to cost to develop the project?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Duration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long is it going to take to complete development?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How much effort would be required?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scheduling 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man power and other resources.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 organization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1">
              <a:lnSpc>
                <a:spcPct val="17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staffing plans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Risk handling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spcBef>
                <a:spcPts val="250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identification, analysis, and abatement procedures.</a:t>
            </a:r>
          </a:p>
          <a:p>
            <a:pPr>
              <a:lnSpc>
                <a:spcPct val="17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Miscellaneous plans</a:t>
            </a:r>
            <a:r>
              <a:rPr lang="en-GB" alt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quality assurance plan, configuration management plan, etc.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429E4-4ADD-4BA0-9686-8230EBDF9E9C}" type="datetime1">
              <a:rPr lang="en-US" smtClean="0"/>
              <a:t>12/8/2021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8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06237C05-EC5B-4B83-8FFE-09E25274A0F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9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1267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76106" y="252902"/>
            <a:ext cx="10215562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Precedence of Project Planning Activities</a:t>
            </a:r>
            <a:endParaRPr lang="en-GB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281" y="1492892"/>
            <a:ext cx="8173329" cy="458606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F6F19-5639-46AD-BB34-D8984B12D59E}" type="datetime1">
              <a:rPr lang="en-US" smtClean="0"/>
              <a:t>12/8/2021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76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1202</TotalTime>
  <Words>1928</Words>
  <Application>Microsoft Office PowerPoint</Application>
  <PresentationFormat>Widescreen</PresentationFormat>
  <Paragraphs>328</Paragraphs>
  <Slides>33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Cambria</vt:lpstr>
      <vt:lpstr>Cambria Math</vt:lpstr>
      <vt:lpstr>times</vt:lpstr>
      <vt:lpstr>Times New Roman</vt:lpstr>
      <vt:lpstr>Wingdings</vt:lpstr>
      <vt:lpstr>Cherry Blossom 16x9</vt:lpstr>
      <vt:lpstr>Software Engineering (ESC501)  - Project Planning &amp; Project       Estimation Techniques</vt:lpstr>
      <vt:lpstr>Intended Learning Outcomes (ILOs)</vt:lpstr>
      <vt:lpstr>Organization of this Lecture</vt:lpstr>
      <vt:lpstr>Introduction</vt:lpstr>
      <vt:lpstr>Responsibility of Project Managers</vt:lpstr>
      <vt:lpstr>Responsibility of Project Managers (Contd.)</vt:lpstr>
      <vt:lpstr>Skills for Software Project Management</vt:lpstr>
      <vt:lpstr>Project Planning Activities</vt:lpstr>
      <vt:lpstr>Precedence of Project Planning Activities</vt:lpstr>
      <vt:lpstr>Sliding Window Planning</vt:lpstr>
      <vt:lpstr>SPMP (Software Project Management Plan)</vt:lpstr>
      <vt:lpstr>Organization of SPMP Document</vt:lpstr>
      <vt:lpstr>Metrics For Software Project Size Estimation  </vt:lpstr>
      <vt:lpstr>Software Size Metrics</vt:lpstr>
      <vt:lpstr>Disadvantages of Using LOC</vt:lpstr>
      <vt:lpstr>Function Point Metrics</vt:lpstr>
      <vt:lpstr>Function Point Metric – Information Domain Values (IDVs)</vt:lpstr>
      <vt:lpstr>Function Point Metric (Contd.)</vt:lpstr>
      <vt:lpstr>Function Point Metric (Contd.)</vt:lpstr>
      <vt:lpstr>Function Point Metric (Contd.)</vt:lpstr>
      <vt:lpstr>VAFs/TCFs</vt:lpstr>
      <vt:lpstr>Function Point Metric (Contd.)</vt:lpstr>
      <vt:lpstr>Case Study I: Safe Home Software</vt:lpstr>
      <vt:lpstr>Case Study I: Safe Home Software</vt:lpstr>
      <vt:lpstr>Case Study I: Safe Home Software (Computing FP)</vt:lpstr>
      <vt:lpstr>Case Study II: Spell Checker Software</vt:lpstr>
      <vt:lpstr>Case Study II: Spell Checker Software</vt:lpstr>
      <vt:lpstr>Case Study II: Spell Checker Software (Computing FP)</vt:lpstr>
      <vt:lpstr>Function Point Metric (CONT.)</vt:lpstr>
      <vt:lpstr>Function Point Metric (CONT.)</vt:lpstr>
      <vt:lpstr>Case Study III: Mobile Application (Class Assignment)</vt:lpstr>
      <vt:lpstr>Case Study IV: Payroll Application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Ms. Poulami Dutta</dc:creator>
  <cp:lastModifiedBy>user</cp:lastModifiedBy>
  <cp:revision>188</cp:revision>
  <dcterms:created xsi:type="dcterms:W3CDTF">2020-08-16T14:23:07Z</dcterms:created>
  <dcterms:modified xsi:type="dcterms:W3CDTF">2021-12-08T10:23:29Z</dcterms:modified>
</cp:coreProperties>
</file>

<file path=docProps/thumbnail.jpeg>
</file>